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FF"/>
    <a:srgbClr val="00FC4F"/>
    <a:srgbClr val="00DF00"/>
    <a:srgbClr val="7DF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6402" autoAdjust="0"/>
  </p:normalViewPr>
  <p:slideViewPr>
    <p:cSldViewPr snapToGrid="0" snapToObjects="1">
      <p:cViewPr>
        <p:scale>
          <a:sx n="20" d="100"/>
          <a:sy n="20" d="100"/>
        </p:scale>
        <p:origin x="3864" y="360"/>
      </p:cViewPr>
      <p:guideLst>
        <p:guide orient="horz" pos="1382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6" cy="94084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80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9" y="16778673"/>
            <a:ext cx="37450058" cy="74068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8" cy="22106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8" cy="29627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8"/>
            <a:ext cx="19751276" cy="36262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8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75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83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3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4" y="1748117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7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4" y="9184340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3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3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8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8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4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2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9" cy="8715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9" cy="960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jp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jp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jpg"/><Relationship Id="rId16" Type="http://schemas.openxmlformats.org/officeDocument/2006/relationships/image" Target="../media/image14.jpg"/><Relationship Id="rId17" Type="http://schemas.openxmlformats.org/officeDocument/2006/relationships/image" Target="../media/image15.jpg"/><Relationship Id="rId18" Type="http://schemas.openxmlformats.org/officeDocument/2006/relationships/image" Target="../media/image16.png"/><Relationship Id="rId19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8465574" y="2161567"/>
            <a:ext cx="15941872" cy="1214677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72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Project, 2017</a:t>
            </a:r>
            <a:r>
              <a:rPr lang="en-US" sz="72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72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Fall</a:t>
            </a:r>
            <a:endParaRPr lang="en-US" sz="7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6567486" y="2590800"/>
            <a:ext cx="19797600" cy="2452800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6000" b="1" dirty="0" smtClean="0">
                <a:solidFill>
                  <a:srgbClr val="3333CC"/>
                </a:solidFill>
              </a:rPr>
              <a:t>Life Management 2.0 </a:t>
            </a:r>
            <a:endParaRPr lang="en-US" sz="6000" b="1" i="0" u="none" strike="noStrike" cap="none" dirty="0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Student: </a:t>
            </a:r>
            <a:r>
              <a:rPr lang="en-US" sz="3500" dirty="0" smtClean="0">
                <a:solidFill>
                  <a:srgbClr val="3333CC"/>
                </a:solidFill>
              </a:rPr>
              <a:t>Lazaro Fernandez</a:t>
            </a:r>
            <a:r>
              <a:rPr lang="en-US" sz="3500" b="0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 smtClean="0">
                <a:solidFill>
                  <a:srgbClr val="3333CC"/>
                </a:solidFill>
              </a:rPr>
              <a:t>Ranjeet</a:t>
            </a:r>
            <a:r>
              <a:rPr lang="en-US" sz="3500" dirty="0" smtClean="0">
                <a:solidFill>
                  <a:srgbClr val="3333CC"/>
                </a:solidFill>
              </a:rPr>
              <a:t> </a:t>
            </a:r>
            <a:r>
              <a:rPr lang="en-US" sz="3500" dirty="0" err="1" smtClean="0">
                <a:solidFill>
                  <a:srgbClr val="3333CC"/>
                </a:solidFill>
              </a:rPr>
              <a:t>Deshmukh</a:t>
            </a:r>
            <a:r>
              <a:rPr lang="en-US" sz="3500" b="0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3500" b="0" i="1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 smtClean="0">
                <a:solidFill>
                  <a:srgbClr val="3333CC"/>
                </a:solidFill>
              </a:rPr>
              <a:t>CrossMatch</a:t>
            </a:r>
            <a:r>
              <a:rPr lang="en-US" sz="3500" b="0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500" b="0" i="0" u="none" strike="noStrike" cap="none" dirty="0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dirty="0">
                <a:solidFill>
                  <a:srgbClr val="3333CC"/>
                </a:solidFill>
              </a:rPr>
              <a:t>Professor</a:t>
            </a: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Masoud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Sadjadi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987552" y="5495544"/>
            <a:ext cx="31089600" cy="35661600"/>
          </a:xfrm>
          <a:prstGeom prst="rect">
            <a:avLst/>
          </a:prstGeom>
          <a:noFill/>
          <a:ln w="63500" cap="flat" cmpd="sng">
            <a:solidFill>
              <a:srgbClr val="0035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995925" y="6619113"/>
            <a:ext cx="9424500" cy="4572660"/>
          </a:xfrm>
          <a:prstGeom prst="rect">
            <a:avLst/>
          </a:prstGeom>
          <a:noFill/>
          <a:ln w="12700" cap="flat" cmpd="sng">
            <a:solidFill>
              <a:srgbClr val="0035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bg2"/>
                </a:solidFill>
                <a:effectLst/>
              </a:rPr>
              <a:t>Social </a:t>
            </a:r>
            <a:r>
              <a:rPr lang="en-US" sz="4100" dirty="0">
                <a:solidFill>
                  <a:schemeClr val="bg2"/>
                </a:solidFill>
                <a:effectLst/>
              </a:rPr>
              <a:t>Media obsession makes life unorganized</a:t>
            </a:r>
            <a:r>
              <a:rPr lang="en-US" sz="4100" dirty="0" smtClean="0">
                <a:solidFill>
                  <a:schemeClr val="bg2"/>
                </a:solidFill>
                <a:effectLst/>
              </a:rPr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>
                <a:solidFill>
                  <a:schemeClr val="bg2"/>
                </a:solidFill>
                <a:effectLst/>
              </a:rPr>
              <a:t>Many people lack purpose and happiness in their life</a:t>
            </a:r>
            <a:r>
              <a:rPr lang="en-US" sz="4100" dirty="0" smtClean="0">
                <a:solidFill>
                  <a:schemeClr val="bg2"/>
                </a:solidFill>
                <a:effectLst/>
              </a:rPr>
              <a:t>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4100" dirty="0" smtClean="0">
                <a:solidFill>
                  <a:schemeClr val="bg2"/>
                </a:solidFill>
                <a:effectLst/>
              </a:rPr>
              <a:t>People need help in finding what they want to achieve. </a:t>
            </a:r>
            <a:endParaRPr lang="en-US" sz="4100" b="0" i="0" u="none" strike="noStrike" cap="none" dirty="0">
              <a:solidFill>
                <a:schemeClr val="bg2"/>
              </a:solidFill>
              <a:effectLst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990612" y="41924400"/>
            <a:ext cx="4980000" cy="730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2600" y="381000"/>
            <a:ext cx="26304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2838740" y="6629943"/>
            <a:ext cx="8372071" cy="58385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5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100" dirty="0">
                <a:solidFill>
                  <a:schemeClr val="tx1"/>
                </a:solidFill>
              </a:rPr>
              <a:t>Help users reach </a:t>
            </a:r>
            <a:r>
              <a:rPr lang="en-US" sz="4100" dirty="0" smtClean="0">
                <a:solidFill>
                  <a:schemeClr val="tx1"/>
                </a:solidFill>
              </a:rPr>
              <a:t>their </a:t>
            </a:r>
            <a:r>
              <a:rPr lang="en-US" sz="4100" dirty="0">
                <a:solidFill>
                  <a:schemeClr val="tx1"/>
                </a:solidFill>
              </a:rPr>
              <a:t>goals in life. </a:t>
            </a:r>
            <a:endParaRPr lang="en-US" sz="4100" dirty="0" smtClean="0">
              <a:solidFill>
                <a:schemeClr val="tx1"/>
              </a:solidFill>
            </a:endParaRPr>
          </a:p>
          <a:p>
            <a:pPr marL="571500" lvl="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Provides an application to keep track of daily progress.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4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Allows users to </a:t>
            </a:r>
            <a:r>
              <a:rPr lang="en-US" sz="4100" dirty="0" smtClean="0">
                <a:solidFill>
                  <a:schemeClr val="tx1"/>
                </a:solidFill>
              </a:rPr>
              <a:t>see</a:t>
            </a:r>
            <a:r>
              <a:rPr lang="en-US" sz="4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available Life coaches.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Allows users to maintain a positive focus in life no matter what’s going on around them.</a:t>
            </a:r>
            <a:r>
              <a:rPr lang="en-US" sz="4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4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>
              <a:buClr>
                <a:srgbClr val="336699"/>
              </a:buClr>
              <a:buSzPct val="25000"/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 </a:t>
            </a:r>
            <a:endParaRPr lang="en-US" sz="4100" dirty="0">
              <a:solidFill>
                <a:schemeClr val="tx1"/>
              </a:solidFill>
            </a:endParaRPr>
          </a:p>
          <a:p>
            <a:pPr lvl="0">
              <a:buClr>
                <a:srgbClr val="336699"/>
              </a:buClr>
              <a:buSzPct val="25000"/>
            </a:pPr>
            <a:endParaRPr lang="en-US" sz="4100"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sz="41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811950" y="24029388"/>
            <a:ext cx="9249000" cy="11537064"/>
          </a:xfrm>
          <a:prstGeom prst="rect">
            <a:avLst/>
          </a:prstGeom>
          <a:noFill/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marL="571500" lvl="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Users can navigate the initial landing page (Pic 1).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Users can read and understand the purpose of the application (Pic 2).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>
                <a:solidFill>
                  <a:schemeClr val="tx1"/>
                </a:solidFill>
              </a:rPr>
              <a:t>Users can login to the app using their credentials (Pic </a:t>
            </a:r>
            <a:r>
              <a:rPr lang="en-US" sz="4100" dirty="0" smtClean="0">
                <a:solidFill>
                  <a:schemeClr val="tx1"/>
                </a:solidFill>
              </a:rPr>
              <a:t>3).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Users can</a:t>
            </a:r>
            <a:r>
              <a:rPr lang="en-US" sz="4100" dirty="0">
                <a:solidFill>
                  <a:schemeClr val="tx1"/>
                </a:solidFill>
              </a:rPr>
              <a:t> </a:t>
            </a:r>
            <a:r>
              <a:rPr lang="en-US" sz="4100" dirty="0" smtClean="0">
                <a:solidFill>
                  <a:schemeClr val="tx1"/>
                </a:solidFill>
              </a:rPr>
              <a:t>c</a:t>
            </a:r>
            <a:r>
              <a:rPr lang="en-US" sz="4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reate an account (Picture 4).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4100" i="0" u="none" strike="noStrike" cap="none" dirty="0" smtClean="0">
                <a:solidFill>
                  <a:schemeClr val="tx1"/>
                </a:solidFill>
                <a:sym typeface="Arial"/>
              </a:rPr>
              <a:t>Users can choose 2 activities for Joy, Passion and Contribution </a:t>
            </a:r>
            <a:r>
              <a:rPr lang="en-US" sz="4100" dirty="0" smtClean="0">
                <a:solidFill>
                  <a:schemeClr val="tx1"/>
                </a:solidFill>
              </a:rPr>
              <a:t>when they create a new cycle</a:t>
            </a:r>
            <a:r>
              <a:rPr lang="en-US" sz="4100" i="0" u="none" strike="noStrike" cap="none" dirty="0" smtClean="0">
                <a:solidFill>
                  <a:schemeClr val="tx1"/>
                </a:solidFill>
                <a:sym typeface="Arial"/>
              </a:rPr>
              <a:t> (Pic 5).</a:t>
            </a:r>
            <a:endParaRPr lang="en-US" sz="4100" dirty="0" smtClean="0">
              <a:solidFill>
                <a:schemeClr val="tx1"/>
              </a:solidFill>
            </a:endParaRPr>
          </a:p>
          <a:p>
            <a:pPr marL="571500" lvl="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Users can view their current cycle (Pic 6).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Users </a:t>
            </a:r>
            <a:r>
              <a:rPr lang="en-US" sz="4100" dirty="0">
                <a:solidFill>
                  <a:schemeClr val="tx1"/>
                </a:solidFill>
              </a:rPr>
              <a:t>can view </a:t>
            </a:r>
            <a:r>
              <a:rPr lang="en-US" sz="4100" dirty="0" smtClean="0">
                <a:solidFill>
                  <a:schemeClr val="tx1"/>
                </a:solidFill>
              </a:rPr>
              <a:t>their previous </a:t>
            </a:r>
            <a:r>
              <a:rPr lang="en-US" sz="4100" dirty="0">
                <a:solidFill>
                  <a:schemeClr val="tx1"/>
                </a:solidFill>
              </a:rPr>
              <a:t>cycles for Joy, Passion and Contribution (Pic </a:t>
            </a:r>
            <a:r>
              <a:rPr lang="en-US" sz="4100" dirty="0" smtClean="0">
                <a:solidFill>
                  <a:schemeClr val="tx1"/>
                </a:solidFill>
              </a:rPr>
              <a:t>7). 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4100" dirty="0">
                <a:solidFill>
                  <a:schemeClr val="tx1"/>
                </a:solidFill>
              </a:rPr>
              <a:t>Users can view current Coaches. (Pic 8).</a:t>
            </a:r>
          </a:p>
          <a:p>
            <a:r>
              <a:rPr lang="en-US" sz="4100" dirty="0" smtClean="0">
                <a:solidFill>
                  <a:schemeClr val="tx1"/>
                </a:solidFill>
              </a:rPr>
              <a:t> </a:t>
            </a:r>
            <a:r>
              <a:rPr lang="en-US" sz="410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410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2183375" y="24061396"/>
            <a:ext cx="9975600" cy="53406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2183375" y="31119046"/>
            <a:ext cx="9975600" cy="97479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23383100" y="24054187"/>
            <a:ext cx="7933800" cy="605583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100" dirty="0">
                <a:solidFill>
                  <a:schemeClr val="tx1"/>
                </a:solidFill>
              </a:rPr>
              <a:t>The application was implemented in Android Studio Version 2.3.3, using Java, XML and Android Development Kit (SDK</a:t>
            </a:r>
            <a:r>
              <a:rPr lang="en-US" sz="4100" dirty="0" smtClean="0">
                <a:solidFill>
                  <a:schemeClr val="tx1"/>
                </a:solidFill>
              </a:rPr>
              <a:t>).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Firebase was used as our database to store all the data.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Agile organizational approaches in Mingle.</a:t>
            </a:r>
          </a:p>
          <a:p>
            <a:pPr marL="571500" lvl="0" indent="-571500">
              <a:buFont typeface="Arial" charset="0"/>
              <a:buChar char="•"/>
            </a:pPr>
            <a:endParaRPr lang="en-US" sz="4100" dirty="0" smtClean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sz="41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811950" y="37392975"/>
            <a:ext cx="9249000" cy="29720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36400" y="12853375"/>
            <a:ext cx="29680800" cy="921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23383100" y="32558294"/>
            <a:ext cx="7933800" cy="759422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100" dirty="0">
                <a:solidFill>
                  <a:schemeClr val="tx1"/>
                </a:solidFill>
              </a:rPr>
              <a:t>People are getting more addictive to social media</a:t>
            </a:r>
            <a:r>
              <a:rPr lang="en-US" sz="4100" dirty="0" smtClean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Technology is causing people to lose their direction in life.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This app allows the users to plan and perform activities that gives them Joy, Passion and Contribution, allowing them to succeed in life.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tx1"/>
                </a:solidFill>
              </a:rPr>
              <a:t>This solution allows users to contact Life Coaches for better guidance.</a:t>
            </a:r>
            <a:endParaRPr lang="en-US" sz="4100" dirty="0">
              <a:solidFill>
                <a:schemeClr val="tx1"/>
              </a:solidFill>
            </a:endParaRPr>
          </a:p>
          <a:p>
            <a:pPr lvl="0">
              <a:buClr>
                <a:srgbClr val="336699"/>
              </a:buClr>
              <a:buSzPct val="25000"/>
            </a:pPr>
            <a:endParaRPr lang="en-US" sz="4100" dirty="0">
              <a:solidFill>
                <a:schemeClr val="tx1"/>
              </a:solidFill>
            </a:endParaRPr>
          </a:p>
          <a:p>
            <a:pPr lvl="0" algn="ctr">
              <a:buClr>
                <a:srgbClr val="336699"/>
              </a:buClr>
              <a:buSzPct val="25000"/>
            </a:pPr>
            <a:endParaRPr lang="en-US" sz="4100" b="1" dirty="0" smtClean="0">
              <a:solidFill>
                <a:schemeClr val="tx1"/>
              </a:solidFill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990600" y="609600"/>
            <a:ext cx="4724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ct val="25000"/>
              <a:buFont typeface="Arial"/>
              <a:buNone/>
            </a:pPr>
            <a:endParaRPr lang="en-US" sz="8400" b="0" i="0" u="none" strike="noStrike" cap="none" dirty="0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27203400" y="609600"/>
            <a:ext cx="4724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ct val="25000"/>
              <a:buFont typeface="Arial"/>
              <a:buNone/>
            </a:pPr>
            <a:endParaRPr lang="en-US" sz="8400" b="0" i="0" u="none" strike="noStrike" cap="none" dirty="0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2183375" y="6664290"/>
            <a:ext cx="9662100" cy="45274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bg2"/>
                </a:solidFill>
              </a:rPr>
              <a:t>Android application </a:t>
            </a:r>
            <a:r>
              <a:rPr lang="en-US" sz="4100" dirty="0">
                <a:solidFill>
                  <a:schemeClr val="bg2"/>
                </a:solidFill>
              </a:rPr>
              <a:t>to manage daily activities and track progress throughout the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>
                <a:solidFill>
                  <a:schemeClr val="bg2"/>
                </a:solidFill>
              </a:rPr>
              <a:t>A place to contact Life c</a:t>
            </a:r>
            <a:r>
              <a:rPr lang="en-US" sz="4100" dirty="0" smtClean="0">
                <a:solidFill>
                  <a:schemeClr val="bg2"/>
                </a:solidFill>
              </a:rPr>
              <a:t>oaches </a:t>
            </a:r>
            <a:r>
              <a:rPr lang="en-US" sz="4100" dirty="0">
                <a:solidFill>
                  <a:schemeClr val="bg2"/>
                </a:solidFill>
              </a:rPr>
              <a:t>for guidance and fulfillment</a:t>
            </a:r>
            <a:r>
              <a:rPr lang="en-US" sz="4100" dirty="0" smtClean="0">
                <a:solidFill>
                  <a:schemeClr val="bg2"/>
                </a:solidFill>
              </a:rPr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 smtClean="0">
                <a:solidFill>
                  <a:schemeClr val="bg2"/>
                </a:solidFill>
              </a:rPr>
              <a:t>An application that helps you reach your goal by doing what you like.</a:t>
            </a:r>
          </a:p>
          <a:p>
            <a:pPr marL="571500" indent="-571500">
              <a:buFont typeface="Arial" charset="0"/>
              <a:buChar char="•"/>
            </a:pPr>
            <a:endParaRPr lang="en-US" sz="4100" dirty="0">
              <a:solidFill>
                <a:schemeClr val="bg2"/>
              </a:solidFill>
            </a:endParaRPr>
          </a:p>
          <a:p>
            <a:pPr lvl="0"/>
            <a:r>
              <a:rPr lang="en-US" sz="4100" dirty="0" smtClean="0">
                <a:solidFill>
                  <a:schemeClr val="bg2"/>
                </a:solidFill>
              </a:rPr>
              <a:t> </a:t>
            </a:r>
            <a:endParaRPr lang="en-US" sz="4100" dirty="0">
              <a:solidFill>
                <a:schemeClr val="bg2"/>
              </a:solidFill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343000" y="41615475"/>
            <a:ext cx="25737000" cy="1356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The material presented in this poster is based upon the work supported by </a:t>
            </a:r>
            <a:r>
              <a:rPr lang="en-US" sz="3000" b="1" dirty="0" smtClean="0">
                <a:solidFill>
                  <a:schemeClr val="dk1"/>
                </a:solidFill>
              </a:rPr>
              <a:t>Natalia </a:t>
            </a:r>
            <a:r>
              <a:rPr lang="en-US" sz="3000" b="1" dirty="0" err="1" smtClean="0">
                <a:solidFill>
                  <a:schemeClr val="dk1"/>
                </a:solidFill>
              </a:rPr>
              <a:t>Filippova</a:t>
            </a:r>
            <a:r>
              <a:rPr lang="en-US" sz="3000" b="1" dirty="0" smtClean="0">
                <a:solidFill>
                  <a:schemeClr val="dk1"/>
                </a:solidFill>
              </a:rPr>
              <a:t>.</a:t>
            </a:r>
            <a:r>
              <a:rPr lang="en-US" sz="3000" dirty="0" smtClean="0">
                <a:solidFill>
                  <a:schemeClr val="dk1"/>
                </a:solidFill>
              </a:rPr>
              <a:t> </a:t>
            </a:r>
            <a:r>
              <a:rPr lang="en-US" sz="3000" dirty="0">
                <a:solidFill>
                  <a:schemeClr val="dk1"/>
                </a:solidFill>
              </a:rPr>
              <a:t>I am thankful to the help that I received from my group </a:t>
            </a:r>
            <a:r>
              <a:rPr lang="en-US" sz="3000" dirty="0" smtClean="0">
                <a:solidFill>
                  <a:schemeClr val="dk1"/>
                </a:solidFill>
              </a:rPr>
              <a:t>member </a:t>
            </a:r>
            <a:r>
              <a:rPr lang="en-US" sz="3000" b="1" dirty="0" smtClean="0">
                <a:solidFill>
                  <a:schemeClr val="dk1"/>
                </a:solidFill>
              </a:rPr>
              <a:t>Eric </a:t>
            </a:r>
            <a:r>
              <a:rPr lang="en-US" sz="3000" b="1" dirty="0" err="1" smtClean="0">
                <a:solidFill>
                  <a:schemeClr val="dk1"/>
                </a:solidFill>
              </a:rPr>
              <a:t>Rado</a:t>
            </a:r>
            <a:r>
              <a:rPr lang="en-US" sz="3000" b="1" dirty="0" smtClean="0">
                <a:solidFill>
                  <a:schemeClr val="dk1"/>
                </a:solidFill>
              </a:rPr>
              <a:t>, </a:t>
            </a:r>
            <a:r>
              <a:rPr lang="en-US" sz="3000" dirty="0" smtClean="0">
                <a:solidFill>
                  <a:schemeClr val="dk1"/>
                </a:solidFill>
              </a:rPr>
              <a:t>our mentor </a:t>
            </a:r>
            <a:r>
              <a:rPr lang="en-US" sz="3000" b="1" dirty="0" err="1" smtClean="0">
                <a:solidFill>
                  <a:schemeClr val="dk1"/>
                </a:solidFill>
              </a:rPr>
              <a:t>Ranjeet</a:t>
            </a:r>
            <a:r>
              <a:rPr lang="en-US" sz="3000" b="1" dirty="0" smtClean="0">
                <a:solidFill>
                  <a:schemeClr val="dk1"/>
                </a:solidFill>
              </a:rPr>
              <a:t> </a:t>
            </a:r>
            <a:r>
              <a:rPr lang="en-US" sz="3000" b="1" dirty="0" err="1" smtClean="0">
                <a:solidFill>
                  <a:schemeClr val="dk1"/>
                </a:solidFill>
              </a:rPr>
              <a:t>Deshmukh</a:t>
            </a:r>
            <a:r>
              <a:rPr lang="en-US" sz="3000" dirty="0" smtClean="0">
                <a:solidFill>
                  <a:schemeClr val="dk1"/>
                </a:solidFill>
              </a:rPr>
              <a:t> and contributor </a:t>
            </a:r>
            <a:r>
              <a:rPr lang="en-US" sz="3000" b="1" dirty="0" smtClean="0">
                <a:solidFill>
                  <a:schemeClr val="dk1"/>
                </a:solidFill>
              </a:rPr>
              <a:t>Ravi </a:t>
            </a:r>
            <a:r>
              <a:rPr lang="en-US" sz="3000" b="1" dirty="0" err="1" smtClean="0">
                <a:solidFill>
                  <a:schemeClr val="dk1"/>
                </a:solidFill>
              </a:rPr>
              <a:t>Kiran</a:t>
            </a:r>
            <a:r>
              <a:rPr lang="en-US" sz="3000" dirty="0" smtClean="0">
                <a:solidFill>
                  <a:schemeClr val="dk1"/>
                </a:solidFill>
              </a:rPr>
              <a:t>.</a:t>
            </a:r>
            <a:endParaRPr lang="en-US" sz="3000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65" y="12849483"/>
            <a:ext cx="3688894" cy="7680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60" y="12849483"/>
            <a:ext cx="3730752" cy="7679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175" y="12849483"/>
            <a:ext cx="3720123" cy="7680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304" y="12848578"/>
            <a:ext cx="3730752" cy="7681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643" y="12848197"/>
            <a:ext cx="3709182" cy="7680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982" y="12848185"/>
            <a:ext cx="3730752" cy="7668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298" y="12848577"/>
            <a:ext cx="3742006" cy="76809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532" y="12835992"/>
            <a:ext cx="3703516" cy="7680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040" y="23858232"/>
            <a:ext cx="3291810" cy="50216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915" y="24615296"/>
            <a:ext cx="6544954" cy="4305319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81394" y="37572762"/>
            <a:ext cx="2411918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60732"/>
              </p:ext>
            </p:extLst>
          </p:nvPr>
        </p:nvGraphicFramePr>
        <p:xfrm>
          <a:off x="3005603" y="37572762"/>
          <a:ext cx="6318788" cy="2579754"/>
        </p:xfrm>
        <a:graphic>
          <a:graphicData uri="http://schemas.openxmlformats.org/drawingml/2006/table">
            <a:tbl>
              <a:tblPr/>
              <a:tblGrid>
                <a:gridCol w="1417676"/>
                <a:gridCol w="4901112"/>
              </a:tblGrid>
              <a:tr h="5334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Test Case ID: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Unit_previousCycle_001_001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</a:tr>
              <a:tr h="4452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Description: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Testing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if the previous cycles shown are the ones for that user.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3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Preconditions: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User must be logged-in and in Dashboard screen.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2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Input: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User clicks on ‘View Previous Cycle’ button.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51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Expected Output: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 list of all previous cycles for that user is shown. </a:t>
                      </a:r>
                      <a:endParaRPr lang="en-US" dirty="0">
                        <a:effectLst/>
                      </a:endParaRPr>
                    </a:p>
                    <a:p>
                      <a:pPr algn="l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(Each list contains: Name of activity, starting date and ending date)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16070" y="37417013"/>
            <a:ext cx="297438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95925" y="5683010"/>
            <a:ext cx="9427464" cy="966263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5"/>
          </a:lnRef>
          <a:fillRef idx="1002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246039" y="5833182"/>
            <a:ext cx="664289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 smtClean="0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Problem</a:t>
            </a:r>
            <a:endParaRPr lang="en-US" sz="4100" b="1" dirty="0">
              <a:solidFill>
                <a:schemeClr val="tx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183375" y="5680644"/>
            <a:ext cx="9665208" cy="966263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5"/>
          </a:lnRef>
          <a:fillRef idx="1002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3809617" y="5836718"/>
            <a:ext cx="664289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 smtClean="0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Solution</a:t>
            </a:r>
            <a:endParaRPr lang="en-US" sz="4100" b="1" dirty="0">
              <a:solidFill>
                <a:schemeClr val="tx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5295" y="20558075"/>
            <a:ext cx="367892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1- Initial Landing Page. Users can continue as a guest or go directly to login if they are registered.</a:t>
            </a:r>
            <a:endParaRPr lang="en-US" sz="2300" dirty="0"/>
          </a:p>
        </p:txBody>
      </p:sp>
      <p:sp>
        <p:nvSpPr>
          <p:cNvPr id="39" name="TextBox 38"/>
          <p:cNvSpPr txBox="1"/>
          <p:nvPr/>
        </p:nvSpPr>
        <p:spPr>
          <a:xfrm>
            <a:off x="5390595" y="20558075"/>
            <a:ext cx="33710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2- Second Screen. Allows the user to understand the purpose of this app.</a:t>
            </a:r>
            <a:endParaRPr lang="en-US" sz="2300" dirty="0"/>
          </a:p>
        </p:txBody>
      </p:sp>
      <p:sp>
        <p:nvSpPr>
          <p:cNvPr id="40" name="TextBox 39"/>
          <p:cNvSpPr txBox="1"/>
          <p:nvPr/>
        </p:nvSpPr>
        <p:spPr>
          <a:xfrm>
            <a:off x="9020834" y="20558075"/>
            <a:ext cx="33710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3</a:t>
            </a:r>
            <a:r>
              <a:rPr lang="en-US" sz="2300" dirty="0" smtClean="0"/>
              <a:t>- Login Screen. Users are abled to login using their username and password. </a:t>
            </a:r>
            <a:endParaRPr lang="en-US" sz="2300" dirty="0"/>
          </a:p>
        </p:txBody>
      </p:sp>
      <p:sp>
        <p:nvSpPr>
          <p:cNvPr id="41" name="TextBox 40"/>
          <p:cNvSpPr txBox="1"/>
          <p:nvPr/>
        </p:nvSpPr>
        <p:spPr>
          <a:xfrm>
            <a:off x="12812268" y="20558075"/>
            <a:ext cx="35941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4- Sign Up Screen. Users can create an account by providing the above information.</a:t>
            </a:r>
            <a:endParaRPr lang="en-US" sz="2300" dirty="0"/>
          </a:p>
        </p:txBody>
      </p:sp>
      <p:sp>
        <p:nvSpPr>
          <p:cNvPr id="42" name="TextBox 41"/>
          <p:cNvSpPr txBox="1"/>
          <p:nvPr/>
        </p:nvSpPr>
        <p:spPr>
          <a:xfrm>
            <a:off x="16482742" y="20566279"/>
            <a:ext cx="36105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5</a:t>
            </a:r>
            <a:r>
              <a:rPr lang="en-US" sz="2300" dirty="0" smtClean="0"/>
              <a:t>- Activity selection. Users can select 2 activities for Joy, Passion and Contribution.</a:t>
            </a:r>
            <a:endParaRPr lang="en-US" sz="2300" dirty="0"/>
          </a:p>
        </p:txBody>
      </p:sp>
      <p:sp>
        <p:nvSpPr>
          <p:cNvPr id="43" name="TextBox 42"/>
          <p:cNvSpPr txBox="1"/>
          <p:nvPr/>
        </p:nvSpPr>
        <p:spPr>
          <a:xfrm>
            <a:off x="20251269" y="20568324"/>
            <a:ext cx="3645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6- Current Cycle Screen. Users can view their current cycle for Joy, Passion and Contribution.</a:t>
            </a:r>
            <a:endParaRPr lang="en-US" sz="2300" dirty="0"/>
          </a:p>
        </p:txBody>
      </p:sp>
      <p:sp>
        <p:nvSpPr>
          <p:cNvPr id="44" name="TextBox 43"/>
          <p:cNvSpPr txBox="1"/>
          <p:nvPr/>
        </p:nvSpPr>
        <p:spPr>
          <a:xfrm>
            <a:off x="27671344" y="20558074"/>
            <a:ext cx="3645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8- Coaches Screen. Users can see all the coaches that are currently available in the system.</a:t>
            </a:r>
            <a:endParaRPr lang="en-US" sz="2300" dirty="0"/>
          </a:p>
        </p:txBody>
      </p:sp>
      <p:sp>
        <p:nvSpPr>
          <p:cNvPr id="45" name="TextBox 44"/>
          <p:cNvSpPr txBox="1"/>
          <p:nvPr/>
        </p:nvSpPr>
        <p:spPr>
          <a:xfrm>
            <a:off x="23929333" y="20532099"/>
            <a:ext cx="3645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7</a:t>
            </a:r>
            <a:r>
              <a:rPr lang="en-US" sz="2300" dirty="0" smtClean="0"/>
              <a:t>- Previous Cycle Screen. Each </a:t>
            </a:r>
            <a:r>
              <a:rPr lang="en-US" sz="2300" smtClean="0"/>
              <a:t>previous cycle </a:t>
            </a:r>
            <a:r>
              <a:rPr lang="en-US" sz="2300" dirty="0" smtClean="0"/>
              <a:t>contains the above </a:t>
            </a:r>
            <a:r>
              <a:rPr lang="en-US" sz="2300" smtClean="0"/>
              <a:t>information.</a:t>
            </a:r>
            <a:endParaRPr lang="en-US" sz="2300" dirty="0"/>
          </a:p>
        </p:txBody>
      </p:sp>
      <p:sp>
        <p:nvSpPr>
          <p:cNvPr id="46" name="Rectangle 45"/>
          <p:cNvSpPr/>
          <p:nvPr/>
        </p:nvSpPr>
        <p:spPr>
          <a:xfrm>
            <a:off x="22838740" y="5689271"/>
            <a:ext cx="8372071" cy="966263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5"/>
          </a:lnRef>
          <a:fillRef idx="1002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3879553" y="5814614"/>
            <a:ext cx="664289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</a:t>
            </a:r>
            <a:r>
              <a:rPr lang="en-US" sz="4100" b="1" dirty="0" smtClean="0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urrent System</a:t>
            </a:r>
            <a:endParaRPr lang="en-US" sz="4100" b="1" dirty="0">
              <a:solidFill>
                <a:schemeClr val="tx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11950" y="23063125"/>
            <a:ext cx="9249000" cy="966263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5"/>
          </a:lnRef>
          <a:fillRef idx="1002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115003" y="23209419"/>
            <a:ext cx="664289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 smtClean="0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Requirements</a:t>
            </a:r>
            <a:endParaRPr lang="en-US" sz="4100" b="1" dirty="0">
              <a:solidFill>
                <a:schemeClr val="tx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2183375" y="23095633"/>
            <a:ext cx="9975600" cy="966263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5"/>
          </a:lnRef>
          <a:fillRef idx="1002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3866559" y="23240864"/>
            <a:ext cx="664289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 smtClean="0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System Design</a:t>
            </a:r>
            <a:endParaRPr lang="en-US" sz="4100" b="1" dirty="0">
              <a:solidFill>
                <a:schemeClr val="tx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3383100" y="23087924"/>
            <a:ext cx="7933800" cy="966263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5"/>
          </a:lnRef>
          <a:fillRef idx="1002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4028553" y="23193957"/>
            <a:ext cx="664289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 smtClean="0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Implementation</a:t>
            </a:r>
            <a:endParaRPr lang="en-US" sz="4100" b="1" dirty="0">
              <a:solidFill>
                <a:schemeClr val="tx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383100" y="31609161"/>
            <a:ext cx="7940948" cy="966263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5"/>
          </a:lnRef>
          <a:fillRef idx="1002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4028553" y="31722090"/>
            <a:ext cx="664289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 smtClean="0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Summary</a:t>
            </a:r>
            <a:endParaRPr lang="en-US" sz="4100" b="1" dirty="0">
              <a:solidFill>
                <a:schemeClr val="tx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811950" y="36450750"/>
            <a:ext cx="9249000" cy="966263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5"/>
          </a:lnRef>
          <a:fillRef idx="1002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3115003" y="36593556"/>
            <a:ext cx="664289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 smtClean="0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Verification</a:t>
            </a:r>
            <a:endParaRPr lang="en-US" sz="4100" b="1" dirty="0">
              <a:solidFill>
                <a:schemeClr val="tx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2183375" y="30152783"/>
            <a:ext cx="9975600" cy="966263"/>
          </a:xfrm>
          <a:prstGeom prst="rect">
            <a:avLst/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5"/>
          </a:lnRef>
          <a:fillRef idx="1002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3835011" y="30318016"/>
            <a:ext cx="664289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36699"/>
              </a:buClr>
              <a:buSzPct val="25000"/>
            </a:pPr>
            <a:r>
              <a:rPr lang="en-US" sz="4100" b="1" dirty="0" smtClean="0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Object Design</a:t>
            </a:r>
            <a:endParaRPr lang="en-US" sz="4100" b="1" dirty="0">
              <a:solidFill>
                <a:schemeClr val="tx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126" y="2064959"/>
            <a:ext cx="5385988" cy="22698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0600" y="221842"/>
            <a:ext cx="10608570" cy="2028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6" y="61093"/>
            <a:ext cx="3200400" cy="3200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81" y="47152"/>
            <a:ext cx="4389119" cy="3200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306" y="2290513"/>
            <a:ext cx="1790932" cy="218378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6" y="2838775"/>
            <a:ext cx="6423447" cy="19297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436" y="31196801"/>
            <a:ext cx="8957921" cy="9670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1078</TotalTime>
  <Words>610</Words>
  <Application>Microsoft Macintosh PowerPoint</Application>
  <PresentationFormat>Custom</PresentationFormat>
  <Paragraphs>69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Times New Roman</vt:lpstr>
      <vt:lpstr>Arial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139</cp:revision>
  <dcterms:modified xsi:type="dcterms:W3CDTF">2017-11-28T19:52:24Z</dcterms:modified>
</cp:coreProperties>
</file>